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Codec Pro" charset="1" panose="00000500000000000000"/>
      <p:regular r:id="rId16"/>
    </p:embeddedFont>
    <p:embeddedFont>
      <p:font typeface="Codec Pro Bold" charset="1" panose="00000600000000000000"/>
      <p:regular r:id="rId17"/>
    </p:embeddedFont>
    <p:embeddedFont>
      <p:font typeface="Codec Pro Thin" charset="1" panose="00000200000000000000"/>
      <p:regular r:id="rId18"/>
    </p:embeddedFont>
    <p:embeddedFont>
      <p:font typeface="Codec Pro Light" charset="1" panose="00000300000000000000"/>
      <p:regular r:id="rId19"/>
    </p:embeddedFont>
    <p:embeddedFont>
      <p:font typeface="Codec Pro Ultra-Bold" charset="1" panose="00000700000000000000"/>
      <p:regular r:id="rId20"/>
    </p:embeddedFont>
    <p:embeddedFont>
      <p:font typeface="Codec Pro Heavy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86263"/>
            <a:ext cx="16449784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84C6E"/>
                </a:solidFill>
                <a:latin typeface="Canva Sans Bold"/>
              </a:rPr>
              <a:t>FINAL PRESENTATION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78514" y="530158"/>
            <a:ext cx="16961625" cy="9283835"/>
            <a:chOff x="0" y="0"/>
            <a:chExt cx="4267677" cy="23358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67677" cy="2335885"/>
            </a:xfrm>
            <a:custGeom>
              <a:avLst/>
              <a:gdLst/>
              <a:ahLst/>
              <a:cxnLst/>
              <a:rect r="r" b="b" t="t" l="l"/>
              <a:pathLst>
                <a:path h="2335885" w="4267677">
                  <a:moveTo>
                    <a:pt x="9129" y="0"/>
                  </a:moveTo>
                  <a:lnTo>
                    <a:pt x="4258548" y="0"/>
                  </a:lnTo>
                  <a:cubicBezTo>
                    <a:pt x="4263590" y="0"/>
                    <a:pt x="4267677" y="4087"/>
                    <a:pt x="4267677" y="9129"/>
                  </a:cubicBezTo>
                  <a:lnTo>
                    <a:pt x="4267677" y="2326756"/>
                  </a:lnTo>
                  <a:cubicBezTo>
                    <a:pt x="4267677" y="2329177"/>
                    <a:pt x="4266715" y="2331499"/>
                    <a:pt x="4265003" y="2333211"/>
                  </a:cubicBezTo>
                  <a:cubicBezTo>
                    <a:pt x="4263291" y="2334923"/>
                    <a:pt x="4260969" y="2335885"/>
                    <a:pt x="4258548" y="2335885"/>
                  </a:cubicBezTo>
                  <a:lnTo>
                    <a:pt x="9129" y="2335885"/>
                  </a:lnTo>
                  <a:cubicBezTo>
                    <a:pt x="4087" y="2335885"/>
                    <a:pt x="0" y="2331798"/>
                    <a:pt x="0" y="2326756"/>
                  </a:cubicBezTo>
                  <a:lnTo>
                    <a:pt x="0" y="9129"/>
                  </a:lnTo>
                  <a:cubicBezTo>
                    <a:pt x="0" y="6708"/>
                    <a:pt x="962" y="4386"/>
                    <a:pt x="2674" y="2674"/>
                  </a:cubicBezTo>
                  <a:cubicBezTo>
                    <a:pt x="4386" y="962"/>
                    <a:pt x="6708" y="0"/>
                    <a:pt x="9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084C6E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3176" lIns="53176" bIns="53176" rIns="53176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8089" y="1042028"/>
            <a:ext cx="642806" cy="622657"/>
          </a:xfrm>
          <a:custGeom>
            <a:avLst/>
            <a:gdLst/>
            <a:ahLst/>
            <a:cxnLst/>
            <a:rect r="r" b="b" t="t" l="l"/>
            <a:pathLst>
              <a:path h="622657" w="642806">
                <a:moveTo>
                  <a:pt x="0" y="0"/>
                </a:moveTo>
                <a:lnTo>
                  <a:pt x="642806" y="0"/>
                </a:lnTo>
                <a:lnTo>
                  <a:pt x="642806" y="622657"/>
                </a:lnTo>
                <a:lnTo>
                  <a:pt x="0" y="62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006228" y="1203962"/>
            <a:ext cx="307865" cy="3078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3176" lIns="53176" bIns="53176" rIns="53176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512959" y="1203962"/>
            <a:ext cx="307865" cy="3078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3176" lIns="53176" bIns="53176" rIns="53176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015656" y="1203962"/>
            <a:ext cx="307865" cy="3078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84C6E"/>
            </a:solidFill>
            <a:ln w="9525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3176" lIns="53176" bIns="53176" rIns="53176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877717" y="1816939"/>
            <a:ext cx="16562422" cy="0"/>
          </a:xfrm>
          <a:prstGeom prst="line">
            <a:avLst/>
          </a:prstGeom>
          <a:ln cap="flat" w="28575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686794" y="1042028"/>
            <a:ext cx="631733" cy="631733"/>
          </a:xfrm>
          <a:custGeom>
            <a:avLst/>
            <a:gdLst/>
            <a:ahLst/>
            <a:cxnLst/>
            <a:rect r="r" b="b" t="t" l="l"/>
            <a:pathLst>
              <a:path h="631733" w="631733">
                <a:moveTo>
                  <a:pt x="0" y="0"/>
                </a:moveTo>
                <a:lnTo>
                  <a:pt x="631733" y="0"/>
                </a:lnTo>
                <a:lnTo>
                  <a:pt x="631733" y="631733"/>
                </a:lnTo>
                <a:lnTo>
                  <a:pt x="0" y="63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886724" y="1042028"/>
            <a:ext cx="631733" cy="631733"/>
          </a:xfrm>
          <a:custGeom>
            <a:avLst/>
            <a:gdLst/>
            <a:ahLst/>
            <a:cxnLst/>
            <a:rect r="r" b="b" t="t" l="l"/>
            <a:pathLst>
              <a:path h="631733" w="631733">
                <a:moveTo>
                  <a:pt x="631733" y="0"/>
                </a:moveTo>
                <a:lnTo>
                  <a:pt x="0" y="0"/>
                </a:lnTo>
                <a:lnTo>
                  <a:pt x="0" y="631733"/>
                </a:lnTo>
                <a:lnTo>
                  <a:pt x="631733" y="631733"/>
                </a:lnTo>
                <a:lnTo>
                  <a:pt x="6317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4686" y="2164389"/>
            <a:ext cx="2749612" cy="1888711"/>
          </a:xfrm>
          <a:custGeom>
            <a:avLst/>
            <a:gdLst/>
            <a:ahLst/>
            <a:cxnLst/>
            <a:rect r="r" b="b" t="t" l="l"/>
            <a:pathLst>
              <a:path h="1888711" w="2749612">
                <a:moveTo>
                  <a:pt x="0" y="0"/>
                </a:moveTo>
                <a:lnTo>
                  <a:pt x="2749612" y="0"/>
                </a:lnTo>
                <a:lnTo>
                  <a:pt x="2749612" y="1888711"/>
                </a:lnTo>
                <a:lnTo>
                  <a:pt x="0" y="1888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525559" y="7255587"/>
            <a:ext cx="10590531" cy="209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mo"/>
              </a:rPr>
              <a:t>Mentor: Tran Duy Tan</a:t>
            </a:r>
          </a:p>
          <a:p>
            <a:pPr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imo"/>
              </a:rPr>
              <a:t>Intern: Dao Thi Huong Giang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353" y="0"/>
            <a:ext cx="2071854" cy="1423159"/>
          </a:xfrm>
          <a:custGeom>
            <a:avLst/>
            <a:gdLst/>
            <a:ahLst/>
            <a:cxnLst/>
            <a:rect r="r" b="b" t="t" l="l"/>
            <a:pathLst>
              <a:path h="1423159" w="2071854">
                <a:moveTo>
                  <a:pt x="0" y="0"/>
                </a:moveTo>
                <a:lnTo>
                  <a:pt x="2071854" y="0"/>
                </a:lnTo>
                <a:lnTo>
                  <a:pt x="2071854" y="1423159"/>
                </a:lnTo>
                <a:lnTo>
                  <a:pt x="0" y="142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10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7638" y="682859"/>
            <a:ext cx="143213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STATIC TESTING TECHNIQUE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1870" y="1495425"/>
            <a:ext cx="17287966" cy="8446535"/>
            <a:chOff x="0" y="0"/>
            <a:chExt cx="4553209" cy="22246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53209" cy="2224602"/>
            </a:xfrm>
            <a:custGeom>
              <a:avLst/>
              <a:gdLst/>
              <a:ahLst/>
              <a:cxnLst/>
              <a:rect r="r" b="b" t="t" l="l"/>
              <a:pathLst>
                <a:path h="2224602" w="4553209">
                  <a:moveTo>
                    <a:pt x="14778" y="0"/>
                  </a:moveTo>
                  <a:lnTo>
                    <a:pt x="4538431" y="0"/>
                  </a:lnTo>
                  <a:cubicBezTo>
                    <a:pt x="4546593" y="0"/>
                    <a:pt x="4553209" y="6616"/>
                    <a:pt x="4553209" y="14778"/>
                  </a:cubicBezTo>
                  <a:lnTo>
                    <a:pt x="4553209" y="2209824"/>
                  </a:lnTo>
                  <a:cubicBezTo>
                    <a:pt x="4553209" y="2217986"/>
                    <a:pt x="4546593" y="2224602"/>
                    <a:pt x="4538431" y="2224602"/>
                  </a:cubicBezTo>
                  <a:lnTo>
                    <a:pt x="14778" y="2224602"/>
                  </a:lnTo>
                  <a:cubicBezTo>
                    <a:pt x="6616" y="2224602"/>
                    <a:pt x="0" y="2217986"/>
                    <a:pt x="0" y="2209824"/>
                  </a:cubicBezTo>
                  <a:lnTo>
                    <a:pt x="0" y="14778"/>
                  </a:lnTo>
                  <a:cubicBezTo>
                    <a:pt x="0" y="6616"/>
                    <a:pt x="6616" y="0"/>
                    <a:pt x="1477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07353" y="3010031"/>
            <a:ext cx="7499670" cy="1370120"/>
            <a:chOff x="0" y="0"/>
            <a:chExt cx="1841293" cy="3363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1293" cy="336387"/>
            </a:xfrm>
            <a:custGeom>
              <a:avLst/>
              <a:gdLst/>
              <a:ahLst/>
              <a:cxnLst/>
              <a:rect r="r" b="b" t="t" l="l"/>
              <a:pathLst>
                <a:path h="336387" w="1841293">
                  <a:moveTo>
                    <a:pt x="34066" y="0"/>
                  </a:moveTo>
                  <a:lnTo>
                    <a:pt x="1807227" y="0"/>
                  </a:lnTo>
                  <a:cubicBezTo>
                    <a:pt x="1826041" y="0"/>
                    <a:pt x="1841293" y="15252"/>
                    <a:pt x="1841293" y="34066"/>
                  </a:cubicBezTo>
                  <a:lnTo>
                    <a:pt x="1841293" y="302321"/>
                  </a:lnTo>
                  <a:cubicBezTo>
                    <a:pt x="1841293" y="311356"/>
                    <a:pt x="1837704" y="320021"/>
                    <a:pt x="1831316" y="326409"/>
                  </a:cubicBezTo>
                  <a:cubicBezTo>
                    <a:pt x="1824927" y="332798"/>
                    <a:pt x="1816262" y="336387"/>
                    <a:pt x="1807227" y="336387"/>
                  </a:cubicBezTo>
                  <a:lnTo>
                    <a:pt x="34066" y="336387"/>
                  </a:lnTo>
                  <a:cubicBezTo>
                    <a:pt x="25031" y="336387"/>
                    <a:pt x="16366" y="332798"/>
                    <a:pt x="9978" y="326409"/>
                  </a:cubicBezTo>
                  <a:cubicBezTo>
                    <a:pt x="3589" y="320021"/>
                    <a:pt x="0" y="311356"/>
                    <a:pt x="0" y="302321"/>
                  </a:cubicBezTo>
                  <a:lnTo>
                    <a:pt x="0" y="34066"/>
                  </a:lnTo>
                  <a:cubicBezTo>
                    <a:pt x="0" y="25031"/>
                    <a:pt x="3589" y="16366"/>
                    <a:pt x="9978" y="9978"/>
                  </a:cubicBezTo>
                  <a:cubicBezTo>
                    <a:pt x="16366" y="3589"/>
                    <a:pt x="25031" y="0"/>
                    <a:pt x="340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>
              <a:solidFill>
                <a:srgbClr val="084C6E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725"/>
                </a:lnSpc>
              </a:pPr>
              <a:r>
                <a:rPr lang="en-US" sz="3399" spc="231">
                  <a:solidFill>
                    <a:srgbClr val="084C6E"/>
                  </a:solidFill>
                  <a:latin typeface="Arimo Bold"/>
                </a:rPr>
                <a:t>INFORMAL REVIEWS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018872" y="1822796"/>
            <a:ext cx="1240428" cy="294111"/>
            <a:chOff x="0" y="0"/>
            <a:chExt cx="1653904" cy="39214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9759630" y="4458440"/>
            <a:ext cx="7499670" cy="1370120"/>
            <a:chOff x="0" y="0"/>
            <a:chExt cx="1841293" cy="33638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41293" cy="336387"/>
            </a:xfrm>
            <a:custGeom>
              <a:avLst/>
              <a:gdLst/>
              <a:ahLst/>
              <a:cxnLst/>
              <a:rect r="r" b="b" t="t" l="l"/>
              <a:pathLst>
                <a:path h="336387" w="1841293">
                  <a:moveTo>
                    <a:pt x="34066" y="0"/>
                  </a:moveTo>
                  <a:lnTo>
                    <a:pt x="1807227" y="0"/>
                  </a:lnTo>
                  <a:cubicBezTo>
                    <a:pt x="1826041" y="0"/>
                    <a:pt x="1841293" y="15252"/>
                    <a:pt x="1841293" y="34066"/>
                  </a:cubicBezTo>
                  <a:lnTo>
                    <a:pt x="1841293" y="302321"/>
                  </a:lnTo>
                  <a:cubicBezTo>
                    <a:pt x="1841293" y="311356"/>
                    <a:pt x="1837704" y="320021"/>
                    <a:pt x="1831316" y="326409"/>
                  </a:cubicBezTo>
                  <a:cubicBezTo>
                    <a:pt x="1824927" y="332798"/>
                    <a:pt x="1816262" y="336387"/>
                    <a:pt x="1807227" y="336387"/>
                  </a:cubicBezTo>
                  <a:lnTo>
                    <a:pt x="34066" y="336387"/>
                  </a:lnTo>
                  <a:cubicBezTo>
                    <a:pt x="25031" y="336387"/>
                    <a:pt x="16366" y="332798"/>
                    <a:pt x="9978" y="326409"/>
                  </a:cubicBezTo>
                  <a:cubicBezTo>
                    <a:pt x="3589" y="320021"/>
                    <a:pt x="0" y="311356"/>
                    <a:pt x="0" y="302321"/>
                  </a:cubicBezTo>
                  <a:lnTo>
                    <a:pt x="0" y="34066"/>
                  </a:lnTo>
                  <a:cubicBezTo>
                    <a:pt x="0" y="25031"/>
                    <a:pt x="3589" y="16366"/>
                    <a:pt x="9978" y="9978"/>
                  </a:cubicBezTo>
                  <a:cubicBezTo>
                    <a:pt x="16366" y="3589"/>
                    <a:pt x="25031" y="0"/>
                    <a:pt x="340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>
              <a:solidFill>
                <a:srgbClr val="084C6E"/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725"/>
                </a:lnSpc>
              </a:pPr>
              <a:r>
                <a:rPr lang="en-US" sz="3399" spc="231">
                  <a:solidFill>
                    <a:srgbClr val="084C6E"/>
                  </a:solidFill>
                  <a:latin typeface="Arimo Bold"/>
                </a:rPr>
                <a:t>TECHNICAL REVIEWS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76896" y="7888180"/>
            <a:ext cx="7499670" cy="1370120"/>
            <a:chOff x="0" y="0"/>
            <a:chExt cx="1841293" cy="3363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41293" cy="336387"/>
            </a:xfrm>
            <a:custGeom>
              <a:avLst/>
              <a:gdLst/>
              <a:ahLst/>
              <a:cxnLst/>
              <a:rect r="r" b="b" t="t" l="l"/>
              <a:pathLst>
                <a:path h="336387" w="1841293">
                  <a:moveTo>
                    <a:pt x="34066" y="0"/>
                  </a:moveTo>
                  <a:lnTo>
                    <a:pt x="1807227" y="0"/>
                  </a:lnTo>
                  <a:cubicBezTo>
                    <a:pt x="1826041" y="0"/>
                    <a:pt x="1841293" y="15252"/>
                    <a:pt x="1841293" y="34066"/>
                  </a:cubicBezTo>
                  <a:lnTo>
                    <a:pt x="1841293" y="302321"/>
                  </a:lnTo>
                  <a:cubicBezTo>
                    <a:pt x="1841293" y="311356"/>
                    <a:pt x="1837704" y="320021"/>
                    <a:pt x="1831316" y="326409"/>
                  </a:cubicBezTo>
                  <a:cubicBezTo>
                    <a:pt x="1824927" y="332798"/>
                    <a:pt x="1816262" y="336387"/>
                    <a:pt x="1807227" y="336387"/>
                  </a:cubicBezTo>
                  <a:lnTo>
                    <a:pt x="34066" y="336387"/>
                  </a:lnTo>
                  <a:cubicBezTo>
                    <a:pt x="25031" y="336387"/>
                    <a:pt x="16366" y="332798"/>
                    <a:pt x="9978" y="326409"/>
                  </a:cubicBezTo>
                  <a:cubicBezTo>
                    <a:pt x="3589" y="320021"/>
                    <a:pt x="0" y="311356"/>
                    <a:pt x="0" y="302321"/>
                  </a:cubicBezTo>
                  <a:lnTo>
                    <a:pt x="0" y="34066"/>
                  </a:lnTo>
                  <a:cubicBezTo>
                    <a:pt x="0" y="25031"/>
                    <a:pt x="3589" y="16366"/>
                    <a:pt x="9978" y="9978"/>
                  </a:cubicBezTo>
                  <a:cubicBezTo>
                    <a:pt x="16366" y="3589"/>
                    <a:pt x="25031" y="0"/>
                    <a:pt x="340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>
              <a:solidFill>
                <a:srgbClr val="084C6E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725"/>
                </a:lnSpc>
              </a:pPr>
              <a:r>
                <a:rPr lang="en-US" sz="3399" spc="231">
                  <a:solidFill>
                    <a:srgbClr val="084C6E"/>
                  </a:solidFill>
                  <a:latin typeface="Arimo Bold"/>
                </a:rPr>
                <a:t>INSPECTION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07353" y="6209560"/>
            <a:ext cx="7499670" cy="1370120"/>
            <a:chOff x="0" y="0"/>
            <a:chExt cx="1841293" cy="3363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41293" cy="336387"/>
            </a:xfrm>
            <a:custGeom>
              <a:avLst/>
              <a:gdLst/>
              <a:ahLst/>
              <a:cxnLst/>
              <a:rect r="r" b="b" t="t" l="l"/>
              <a:pathLst>
                <a:path h="336387" w="1841293">
                  <a:moveTo>
                    <a:pt x="34066" y="0"/>
                  </a:moveTo>
                  <a:lnTo>
                    <a:pt x="1807227" y="0"/>
                  </a:lnTo>
                  <a:cubicBezTo>
                    <a:pt x="1826041" y="0"/>
                    <a:pt x="1841293" y="15252"/>
                    <a:pt x="1841293" y="34066"/>
                  </a:cubicBezTo>
                  <a:lnTo>
                    <a:pt x="1841293" y="302321"/>
                  </a:lnTo>
                  <a:cubicBezTo>
                    <a:pt x="1841293" y="311356"/>
                    <a:pt x="1837704" y="320021"/>
                    <a:pt x="1831316" y="326409"/>
                  </a:cubicBezTo>
                  <a:cubicBezTo>
                    <a:pt x="1824927" y="332798"/>
                    <a:pt x="1816262" y="336387"/>
                    <a:pt x="1807227" y="336387"/>
                  </a:cubicBezTo>
                  <a:lnTo>
                    <a:pt x="34066" y="336387"/>
                  </a:lnTo>
                  <a:cubicBezTo>
                    <a:pt x="25031" y="336387"/>
                    <a:pt x="16366" y="332798"/>
                    <a:pt x="9978" y="326409"/>
                  </a:cubicBezTo>
                  <a:cubicBezTo>
                    <a:pt x="3589" y="320021"/>
                    <a:pt x="0" y="311356"/>
                    <a:pt x="0" y="302321"/>
                  </a:cubicBezTo>
                  <a:lnTo>
                    <a:pt x="0" y="34066"/>
                  </a:lnTo>
                  <a:cubicBezTo>
                    <a:pt x="0" y="25031"/>
                    <a:pt x="3589" y="16366"/>
                    <a:pt x="9978" y="9978"/>
                  </a:cubicBezTo>
                  <a:cubicBezTo>
                    <a:pt x="16366" y="3589"/>
                    <a:pt x="25031" y="0"/>
                    <a:pt x="340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>
              <a:solidFill>
                <a:srgbClr val="084C6E"/>
              </a:solidFill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725"/>
                </a:lnSpc>
              </a:pPr>
              <a:r>
                <a:rPr lang="en-US" sz="3399" spc="231">
                  <a:solidFill>
                    <a:srgbClr val="084C6E"/>
                  </a:solidFill>
                  <a:latin typeface="Arimo Bold"/>
                </a:rPr>
                <a:t>WALKTHOUGH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966" y="122479"/>
            <a:ext cx="2270414" cy="1559550"/>
          </a:xfrm>
          <a:custGeom>
            <a:avLst/>
            <a:gdLst/>
            <a:ahLst/>
            <a:cxnLst/>
            <a:rect r="r" b="b" t="t" l="l"/>
            <a:pathLst>
              <a:path h="1559550" w="2270414">
                <a:moveTo>
                  <a:pt x="0" y="0"/>
                </a:moveTo>
                <a:lnTo>
                  <a:pt x="2270414" y="0"/>
                </a:lnTo>
                <a:lnTo>
                  <a:pt x="2270414" y="1559549"/>
                </a:lnTo>
                <a:lnTo>
                  <a:pt x="0" y="1559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484588"/>
            <a:ext cx="16512266" cy="4687353"/>
          </a:xfrm>
          <a:custGeom>
            <a:avLst/>
            <a:gdLst/>
            <a:ahLst/>
            <a:cxnLst/>
            <a:rect r="r" b="b" t="t" l="l"/>
            <a:pathLst>
              <a:path h="4687353" w="16512266">
                <a:moveTo>
                  <a:pt x="0" y="0"/>
                </a:moveTo>
                <a:lnTo>
                  <a:pt x="16512266" y="0"/>
                </a:lnTo>
                <a:lnTo>
                  <a:pt x="16512266" y="4687353"/>
                </a:lnTo>
                <a:lnTo>
                  <a:pt x="0" y="4687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7638" y="682859"/>
            <a:ext cx="143213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DYNAMIC TESTING TECHNIQUE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98646"/>
            <a:ext cx="6785670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4C6E"/>
                </a:solidFill>
                <a:latin typeface="Arimo"/>
              </a:rPr>
              <a:t>Boundary Value Analysis (BVA)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4913"/>
            <a:ext cx="2404475" cy="1651636"/>
          </a:xfrm>
          <a:custGeom>
            <a:avLst/>
            <a:gdLst/>
            <a:ahLst/>
            <a:cxnLst/>
            <a:rect r="r" b="b" t="t" l="l"/>
            <a:pathLst>
              <a:path h="1651636" w="2404475">
                <a:moveTo>
                  <a:pt x="0" y="0"/>
                </a:moveTo>
                <a:lnTo>
                  <a:pt x="2404475" y="0"/>
                </a:lnTo>
                <a:lnTo>
                  <a:pt x="2404475" y="1651636"/>
                </a:lnTo>
                <a:lnTo>
                  <a:pt x="0" y="165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36824" y="3012304"/>
            <a:ext cx="14166452" cy="6585742"/>
          </a:xfrm>
          <a:custGeom>
            <a:avLst/>
            <a:gdLst/>
            <a:ahLst/>
            <a:cxnLst/>
            <a:rect r="r" b="b" t="t" l="l"/>
            <a:pathLst>
              <a:path h="6585742" w="14166452">
                <a:moveTo>
                  <a:pt x="0" y="0"/>
                </a:moveTo>
                <a:lnTo>
                  <a:pt x="14166452" y="0"/>
                </a:lnTo>
                <a:lnTo>
                  <a:pt x="14166452" y="6585742"/>
                </a:lnTo>
                <a:lnTo>
                  <a:pt x="0" y="6585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7638" y="682859"/>
            <a:ext cx="143213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DYNAMIC TESTING TECHNIQUE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3394" y="2098646"/>
            <a:ext cx="6276281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4C6E"/>
                </a:solidFill>
                <a:latin typeface="Arimo"/>
              </a:rPr>
              <a:t>Equivalence Partitioning (EP)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831" y="238001"/>
            <a:ext cx="1798560" cy="1235432"/>
          </a:xfrm>
          <a:custGeom>
            <a:avLst/>
            <a:gdLst/>
            <a:ahLst/>
            <a:cxnLst/>
            <a:rect r="r" b="b" t="t" l="l"/>
            <a:pathLst>
              <a:path h="1235432" w="1798560">
                <a:moveTo>
                  <a:pt x="0" y="0"/>
                </a:moveTo>
                <a:lnTo>
                  <a:pt x="1798560" y="0"/>
                </a:lnTo>
                <a:lnTo>
                  <a:pt x="1798560" y="1235433"/>
                </a:lnTo>
                <a:lnTo>
                  <a:pt x="0" y="123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9161" y="3074220"/>
            <a:ext cx="13426059" cy="6750428"/>
          </a:xfrm>
          <a:custGeom>
            <a:avLst/>
            <a:gdLst/>
            <a:ahLst/>
            <a:cxnLst/>
            <a:rect r="r" b="b" t="t" l="l"/>
            <a:pathLst>
              <a:path h="6750428" w="13426059">
                <a:moveTo>
                  <a:pt x="0" y="0"/>
                </a:moveTo>
                <a:lnTo>
                  <a:pt x="13426059" y="0"/>
                </a:lnTo>
                <a:lnTo>
                  <a:pt x="13426059" y="6750428"/>
                </a:lnTo>
                <a:lnTo>
                  <a:pt x="0" y="6750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7638" y="682859"/>
            <a:ext cx="143213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DYNAMIC TESTING TECHNIQUE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7458" y="2098646"/>
            <a:ext cx="4908153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4C6E"/>
                </a:solidFill>
                <a:latin typeface="Arimo"/>
              </a:rPr>
              <a:t>Decision Table Testing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388" y="0"/>
            <a:ext cx="2145045" cy="1473434"/>
          </a:xfrm>
          <a:custGeom>
            <a:avLst/>
            <a:gdLst/>
            <a:ahLst/>
            <a:cxnLst/>
            <a:rect r="r" b="b" t="t" l="l"/>
            <a:pathLst>
              <a:path h="1473434" w="2145045">
                <a:moveTo>
                  <a:pt x="0" y="0"/>
                </a:moveTo>
                <a:lnTo>
                  <a:pt x="2145046" y="0"/>
                </a:lnTo>
                <a:lnTo>
                  <a:pt x="2145046" y="1473434"/>
                </a:lnTo>
                <a:lnTo>
                  <a:pt x="0" y="1473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93665" y="2624444"/>
            <a:ext cx="13489291" cy="7447034"/>
          </a:xfrm>
          <a:custGeom>
            <a:avLst/>
            <a:gdLst/>
            <a:ahLst/>
            <a:cxnLst/>
            <a:rect r="r" b="b" t="t" l="l"/>
            <a:pathLst>
              <a:path h="7447034" w="13489291">
                <a:moveTo>
                  <a:pt x="0" y="0"/>
                </a:moveTo>
                <a:lnTo>
                  <a:pt x="13489291" y="0"/>
                </a:lnTo>
                <a:lnTo>
                  <a:pt x="13489291" y="7447035"/>
                </a:lnTo>
                <a:lnTo>
                  <a:pt x="0" y="7447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89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7638" y="682859"/>
            <a:ext cx="143213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DYNAMIC TESTING TECHNIQUE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2050" y="1659049"/>
            <a:ext cx="5578178" cy="665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84C6E"/>
                </a:solidFill>
                <a:latin typeface="Arimo"/>
              </a:rPr>
              <a:t>State Transition Diagrams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966" y="73003"/>
            <a:ext cx="2097995" cy="1441115"/>
          </a:xfrm>
          <a:custGeom>
            <a:avLst/>
            <a:gdLst/>
            <a:ahLst/>
            <a:cxnLst/>
            <a:rect r="r" b="b" t="t" l="l"/>
            <a:pathLst>
              <a:path h="1441115" w="2097995">
                <a:moveTo>
                  <a:pt x="0" y="0"/>
                </a:moveTo>
                <a:lnTo>
                  <a:pt x="2097996" y="0"/>
                </a:lnTo>
                <a:lnTo>
                  <a:pt x="2097996" y="1441115"/>
                </a:lnTo>
                <a:lnTo>
                  <a:pt x="0" y="1441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7837" y="2405921"/>
            <a:ext cx="5511246" cy="4779753"/>
          </a:xfrm>
          <a:custGeom>
            <a:avLst/>
            <a:gdLst/>
            <a:ahLst/>
            <a:cxnLst/>
            <a:rect r="r" b="b" t="t" l="l"/>
            <a:pathLst>
              <a:path h="4779753" w="5511246">
                <a:moveTo>
                  <a:pt x="0" y="0"/>
                </a:moveTo>
                <a:lnTo>
                  <a:pt x="5511246" y="0"/>
                </a:lnTo>
                <a:lnTo>
                  <a:pt x="5511246" y="4779754"/>
                </a:lnTo>
                <a:lnTo>
                  <a:pt x="0" y="477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78512" y="2766350"/>
            <a:ext cx="4789896" cy="4154146"/>
          </a:xfrm>
          <a:custGeom>
            <a:avLst/>
            <a:gdLst/>
            <a:ahLst/>
            <a:cxnLst/>
            <a:rect r="r" b="b" t="t" l="l"/>
            <a:pathLst>
              <a:path h="4154146" w="4789896">
                <a:moveTo>
                  <a:pt x="0" y="0"/>
                </a:moveTo>
                <a:lnTo>
                  <a:pt x="4789896" y="0"/>
                </a:lnTo>
                <a:lnTo>
                  <a:pt x="4789896" y="4154146"/>
                </a:lnTo>
                <a:lnTo>
                  <a:pt x="0" y="4154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34586" y="3972374"/>
            <a:ext cx="1477748" cy="2342252"/>
          </a:xfrm>
          <a:custGeom>
            <a:avLst/>
            <a:gdLst/>
            <a:ahLst/>
            <a:cxnLst/>
            <a:rect r="r" b="b" t="t" l="l"/>
            <a:pathLst>
              <a:path h="2342252" w="1477748">
                <a:moveTo>
                  <a:pt x="0" y="0"/>
                </a:moveTo>
                <a:lnTo>
                  <a:pt x="1477748" y="0"/>
                </a:lnTo>
                <a:lnTo>
                  <a:pt x="1477748" y="2342252"/>
                </a:lnTo>
                <a:lnTo>
                  <a:pt x="0" y="23422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7638" y="682859"/>
            <a:ext cx="1432134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DYNAMIC TESTING TECHNIQUE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37466" y="4389577"/>
            <a:ext cx="5225355" cy="180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9"/>
              </a:lnSpc>
            </a:pPr>
            <a:r>
              <a:rPr lang="en-US" sz="5149">
                <a:solidFill>
                  <a:srgbClr val="084C6E"/>
                </a:solidFill>
                <a:latin typeface="Arimo"/>
              </a:rPr>
              <a:t>Error guessing</a:t>
            </a:r>
          </a:p>
          <a:p>
            <a:pPr algn="ctr">
              <a:lnSpc>
                <a:spcPts val="720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CFDE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11371" y="1722377"/>
            <a:ext cx="14465258" cy="8136708"/>
          </a:xfrm>
          <a:custGeom>
            <a:avLst/>
            <a:gdLst/>
            <a:ahLst/>
            <a:cxnLst/>
            <a:rect r="r" b="b" t="t" l="l"/>
            <a:pathLst>
              <a:path h="8136708" w="14465258">
                <a:moveTo>
                  <a:pt x="0" y="0"/>
                </a:moveTo>
                <a:lnTo>
                  <a:pt x="14465258" y="0"/>
                </a:lnTo>
                <a:lnTo>
                  <a:pt x="14465258" y="8136707"/>
                </a:lnTo>
                <a:lnTo>
                  <a:pt x="0" y="8136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28584" y="662701"/>
            <a:ext cx="1413062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84C6E"/>
                </a:solidFill>
                <a:latin typeface="Canva Sans Bold"/>
              </a:rPr>
              <a:t> WEBSITE DEMO GURU99 BANK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07353" y="0"/>
            <a:ext cx="2185831" cy="1501450"/>
          </a:xfrm>
          <a:custGeom>
            <a:avLst/>
            <a:gdLst/>
            <a:ahLst/>
            <a:cxnLst/>
            <a:rect r="r" b="b" t="t" l="l"/>
            <a:pathLst>
              <a:path h="1501450" w="2185831">
                <a:moveTo>
                  <a:pt x="0" y="0"/>
                </a:moveTo>
                <a:lnTo>
                  <a:pt x="2185831" y="0"/>
                </a:lnTo>
                <a:lnTo>
                  <a:pt x="2185831" y="1501450"/>
                </a:lnTo>
                <a:lnTo>
                  <a:pt x="0" y="1501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98C1F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17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2820" y="1584766"/>
            <a:ext cx="6484903" cy="8026982"/>
          </a:xfrm>
          <a:custGeom>
            <a:avLst/>
            <a:gdLst/>
            <a:ahLst/>
            <a:cxnLst/>
            <a:rect r="r" b="b" t="t" l="l"/>
            <a:pathLst>
              <a:path h="8026982" w="6484903">
                <a:moveTo>
                  <a:pt x="0" y="0"/>
                </a:moveTo>
                <a:lnTo>
                  <a:pt x="6484903" y="0"/>
                </a:lnTo>
                <a:lnTo>
                  <a:pt x="6484903" y="8026983"/>
                </a:lnTo>
                <a:lnTo>
                  <a:pt x="0" y="802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46979" y="1028700"/>
            <a:ext cx="8230834" cy="4540189"/>
          </a:xfrm>
          <a:custGeom>
            <a:avLst/>
            <a:gdLst/>
            <a:ahLst/>
            <a:cxnLst/>
            <a:rect r="r" b="b" t="t" l="l"/>
            <a:pathLst>
              <a:path h="4540189" w="8230834">
                <a:moveTo>
                  <a:pt x="0" y="0"/>
                </a:moveTo>
                <a:lnTo>
                  <a:pt x="8230834" y="0"/>
                </a:lnTo>
                <a:lnTo>
                  <a:pt x="8230834" y="4540189"/>
                </a:lnTo>
                <a:lnTo>
                  <a:pt x="0" y="454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55863" y="6024586"/>
            <a:ext cx="8784006" cy="3856393"/>
          </a:xfrm>
          <a:custGeom>
            <a:avLst/>
            <a:gdLst/>
            <a:ahLst/>
            <a:cxnLst/>
            <a:rect r="r" b="b" t="t" l="l"/>
            <a:pathLst>
              <a:path h="3856393" w="8784006">
                <a:moveTo>
                  <a:pt x="0" y="0"/>
                </a:moveTo>
                <a:lnTo>
                  <a:pt x="8784007" y="0"/>
                </a:lnTo>
                <a:lnTo>
                  <a:pt x="8784007" y="3856393"/>
                </a:lnTo>
                <a:lnTo>
                  <a:pt x="0" y="3856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0087" y="-71110"/>
            <a:ext cx="2410648" cy="1655876"/>
          </a:xfrm>
          <a:custGeom>
            <a:avLst/>
            <a:gdLst/>
            <a:ahLst/>
            <a:cxnLst/>
            <a:rect r="r" b="b" t="t" l="l"/>
            <a:pathLst>
              <a:path h="1655876" w="2410648">
                <a:moveTo>
                  <a:pt x="0" y="0"/>
                </a:moveTo>
                <a:lnTo>
                  <a:pt x="2410647" y="0"/>
                </a:lnTo>
                <a:lnTo>
                  <a:pt x="2410647" y="1655876"/>
                </a:lnTo>
                <a:lnTo>
                  <a:pt x="0" y="1655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B5E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31681" y="4210050"/>
            <a:ext cx="982912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84C6E"/>
                </a:solidFill>
                <a:latin typeface="Codec Pro Bold"/>
              </a:rPr>
              <a:t> DEMO &amp; RESULTS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18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0087" y="256392"/>
            <a:ext cx="2248674" cy="1544616"/>
          </a:xfrm>
          <a:custGeom>
            <a:avLst/>
            <a:gdLst/>
            <a:ahLst/>
            <a:cxnLst/>
            <a:rect r="r" b="b" t="t" l="l"/>
            <a:pathLst>
              <a:path h="1544616" w="2248674">
                <a:moveTo>
                  <a:pt x="0" y="0"/>
                </a:moveTo>
                <a:lnTo>
                  <a:pt x="2248673" y="0"/>
                </a:lnTo>
                <a:lnTo>
                  <a:pt x="2248673" y="1544616"/>
                </a:lnTo>
                <a:lnTo>
                  <a:pt x="0" y="1544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CFE5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5424" y="1879458"/>
            <a:ext cx="14823876" cy="7282973"/>
            <a:chOff x="0" y="0"/>
            <a:chExt cx="3904231" cy="19181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4231" cy="1918149"/>
            </a:xfrm>
            <a:custGeom>
              <a:avLst/>
              <a:gdLst/>
              <a:ahLst/>
              <a:cxnLst/>
              <a:rect r="r" b="b" t="t" l="l"/>
              <a:pathLst>
                <a:path h="1918149" w="3904231">
                  <a:moveTo>
                    <a:pt x="19846" y="0"/>
                  </a:moveTo>
                  <a:lnTo>
                    <a:pt x="3884385" y="0"/>
                  </a:lnTo>
                  <a:cubicBezTo>
                    <a:pt x="3889648" y="0"/>
                    <a:pt x="3894696" y="2091"/>
                    <a:pt x="3898418" y="5813"/>
                  </a:cubicBezTo>
                  <a:cubicBezTo>
                    <a:pt x="3902140" y="9535"/>
                    <a:pt x="3904231" y="14582"/>
                    <a:pt x="3904231" y="19846"/>
                  </a:cubicBezTo>
                  <a:lnTo>
                    <a:pt x="3904231" y="1898303"/>
                  </a:lnTo>
                  <a:cubicBezTo>
                    <a:pt x="3904231" y="1903567"/>
                    <a:pt x="3902140" y="1908615"/>
                    <a:pt x="3898418" y="1912337"/>
                  </a:cubicBezTo>
                  <a:cubicBezTo>
                    <a:pt x="3894696" y="1916058"/>
                    <a:pt x="3889648" y="1918149"/>
                    <a:pt x="3884385" y="1918149"/>
                  </a:cubicBezTo>
                  <a:lnTo>
                    <a:pt x="19846" y="1918149"/>
                  </a:lnTo>
                  <a:cubicBezTo>
                    <a:pt x="14582" y="1918149"/>
                    <a:pt x="9535" y="1916058"/>
                    <a:pt x="5813" y="1912337"/>
                  </a:cubicBezTo>
                  <a:cubicBezTo>
                    <a:pt x="2091" y="1908615"/>
                    <a:pt x="0" y="1903567"/>
                    <a:pt x="0" y="1898303"/>
                  </a:cubicBezTo>
                  <a:lnTo>
                    <a:pt x="0" y="19846"/>
                  </a:lnTo>
                  <a:cubicBezTo>
                    <a:pt x="0" y="14582"/>
                    <a:pt x="2091" y="9535"/>
                    <a:pt x="5813" y="5813"/>
                  </a:cubicBezTo>
                  <a:cubicBezTo>
                    <a:pt x="9535" y="2091"/>
                    <a:pt x="14582" y="0"/>
                    <a:pt x="198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7C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14325"/>
              <a:ext cx="812800" cy="1127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87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72429" y="2144831"/>
            <a:ext cx="13149866" cy="6752228"/>
          </a:xfrm>
          <a:custGeom>
            <a:avLst/>
            <a:gdLst/>
            <a:ahLst/>
            <a:cxnLst/>
            <a:rect r="r" b="b" t="t" l="l"/>
            <a:pathLst>
              <a:path h="6752228" w="13149866">
                <a:moveTo>
                  <a:pt x="0" y="0"/>
                </a:moveTo>
                <a:lnTo>
                  <a:pt x="13149866" y="0"/>
                </a:lnTo>
                <a:lnTo>
                  <a:pt x="13149866" y="6752228"/>
                </a:lnTo>
                <a:lnTo>
                  <a:pt x="0" y="6752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938" r="0" b="-109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19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18141" y="12661"/>
            <a:ext cx="2034567" cy="1397546"/>
          </a:xfrm>
          <a:custGeom>
            <a:avLst/>
            <a:gdLst/>
            <a:ahLst/>
            <a:cxnLst/>
            <a:rect r="r" b="b" t="t" l="l"/>
            <a:pathLst>
              <a:path h="1397546" w="2034567">
                <a:moveTo>
                  <a:pt x="0" y="0"/>
                </a:moveTo>
                <a:lnTo>
                  <a:pt x="2034566" y="0"/>
                </a:lnTo>
                <a:lnTo>
                  <a:pt x="2034566" y="1397545"/>
                </a:lnTo>
                <a:lnTo>
                  <a:pt x="0" y="13975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84BFDD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6313" y="1345966"/>
            <a:ext cx="9220685" cy="7424469"/>
            <a:chOff x="0" y="0"/>
            <a:chExt cx="2428493" cy="1955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8493" cy="1955416"/>
            </a:xfrm>
            <a:custGeom>
              <a:avLst/>
              <a:gdLst/>
              <a:ahLst/>
              <a:cxnLst/>
              <a:rect r="r" b="b" t="t" l="l"/>
              <a:pathLst>
                <a:path h="1955416" w="2428493">
                  <a:moveTo>
                    <a:pt x="17632" y="0"/>
                  </a:moveTo>
                  <a:lnTo>
                    <a:pt x="2410861" y="0"/>
                  </a:lnTo>
                  <a:cubicBezTo>
                    <a:pt x="2415537" y="0"/>
                    <a:pt x="2420022" y="1858"/>
                    <a:pt x="2423329" y="5164"/>
                  </a:cubicBezTo>
                  <a:cubicBezTo>
                    <a:pt x="2426636" y="8471"/>
                    <a:pt x="2428493" y="12956"/>
                    <a:pt x="2428493" y="17632"/>
                  </a:cubicBezTo>
                  <a:lnTo>
                    <a:pt x="2428493" y="1937784"/>
                  </a:lnTo>
                  <a:cubicBezTo>
                    <a:pt x="2428493" y="1947522"/>
                    <a:pt x="2420599" y="1955416"/>
                    <a:pt x="2410861" y="1955416"/>
                  </a:cubicBezTo>
                  <a:lnTo>
                    <a:pt x="17632" y="1955416"/>
                  </a:lnTo>
                  <a:cubicBezTo>
                    <a:pt x="7894" y="1955416"/>
                    <a:pt x="0" y="1947522"/>
                    <a:pt x="0" y="1937784"/>
                  </a:cubicBezTo>
                  <a:lnTo>
                    <a:pt x="0" y="17632"/>
                  </a:lnTo>
                  <a:cubicBezTo>
                    <a:pt x="0" y="7894"/>
                    <a:pt x="7894" y="0"/>
                    <a:pt x="176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55816" y="1688335"/>
            <a:ext cx="1240428" cy="294111"/>
            <a:chOff x="0" y="0"/>
            <a:chExt cx="1653904" cy="3921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30766" y="8770435"/>
            <a:ext cx="7151780" cy="572667"/>
          </a:xfrm>
          <a:custGeom>
            <a:avLst/>
            <a:gdLst/>
            <a:ahLst/>
            <a:cxnLst/>
            <a:rect r="r" b="b" t="t" l="l"/>
            <a:pathLst>
              <a:path h="572667" w="7151780">
                <a:moveTo>
                  <a:pt x="0" y="0"/>
                </a:moveTo>
                <a:lnTo>
                  <a:pt x="7151780" y="0"/>
                </a:lnTo>
                <a:lnTo>
                  <a:pt x="7151780" y="572667"/>
                </a:lnTo>
                <a:lnTo>
                  <a:pt x="0" y="57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6648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615905" y="2163169"/>
            <a:ext cx="5960661" cy="5960661"/>
            <a:chOff x="0" y="0"/>
            <a:chExt cx="3241040" cy="32410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0160" y="12700"/>
              <a:ext cx="3228340" cy="186690"/>
            </a:xfrm>
            <a:custGeom>
              <a:avLst/>
              <a:gdLst/>
              <a:ahLst/>
              <a:cxnLst/>
              <a:rect r="r" b="b" t="t" l="l"/>
              <a:pathLst>
                <a:path h="186690" w="3228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7C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blipFill>
              <a:blip r:embed="rId5"/>
              <a:stretch>
                <a:fillRect l="-49550" t="0" r="-4955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41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084C6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91820" y="88900"/>
              <a:ext cx="2508250" cy="33020"/>
            </a:xfrm>
            <a:custGeom>
              <a:avLst/>
              <a:gdLst/>
              <a:ahLst/>
              <a:cxnLst/>
              <a:rect r="r" b="b" t="t" l="l"/>
              <a:pathLst>
                <a:path h="33020" w="250825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084C6E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1615905" y="8123831"/>
            <a:ext cx="5815160" cy="465639"/>
          </a:xfrm>
          <a:custGeom>
            <a:avLst/>
            <a:gdLst/>
            <a:ahLst/>
            <a:cxnLst/>
            <a:rect r="r" b="b" t="t" l="l"/>
            <a:pathLst>
              <a:path h="465639" w="5815160">
                <a:moveTo>
                  <a:pt x="0" y="0"/>
                </a:moveTo>
                <a:lnTo>
                  <a:pt x="5815160" y="0"/>
                </a:lnTo>
                <a:lnTo>
                  <a:pt x="5815160" y="465639"/>
                </a:lnTo>
                <a:lnTo>
                  <a:pt x="0" y="46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6648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2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96313" y="238001"/>
            <a:ext cx="1896695" cy="1302842"/>
          </a:xfrm>
          <a:custGeom>
            <a:avLst/>
            <a:gdLst/>
            <a:ahLst/>
            <a:cxnLst/>
            <a:rect r="r" b="b" t="t" l="l"/>
            <a:pathLst>
              <a:path h="1302842" w="1896695">
                <a:moveTo>
                  <a:pt x="0" y="0"/>
                </a:moveTo>
                <a:lnTo>
                  <a:pt x="1896696" y="0"/>
                </a:lnTo>
                <a:lnTo>
                  <a:pt x="1896696" y="1302842"/>
                </a:lnTo>
                <a:lnTo>
                  <a:pt x="0" y="130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183840" y="2018815"/>
            <a:ext cx="9220685" cy="646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What is software testing ?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7 princiles of testing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Software Development Life Cycle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Agile Model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Software Testing Levels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What is testcase ?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Type of test design techniqes</a:t>
            </a:r>
          </a:p>
          <a:p>
            <a:pPr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084C6E"/>
                </a:solidFill>
                <a:latin typeface="Open Sauce"/>
              </a:rPr>
              <a:t>Project overview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16209" y="1455118"/>
            <a:ext cx="418089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84C6E"/>
                </a:solidFill>
                <a:latin typeface="Codec Pro Bold"/>
              </a:rPr>
              <a:t>CONTENT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8896" y="1634500"/>
            <a:ext cx="17839104" cy="671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457"/>
              </a:lnSpc>
              <a:spcBef>
                <a:spcPct val="0"/>
              </a:spcBef>
            </a:pPr>
            <a:r>
              <a:rPr lang="en-US" sz="21214">
                <a:solidFill>
                  <a:srgbClr val="084C6E"/>
                </a:solidFill>
                <a:latin typeface="Codec Pro Bold"/>
              </a:rPr>
              <a:t>THANK FOR LISTENING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8896" y="227510"/>
            <a:ext cx="2332767" cy="1602380"/>
          </a:xfrm>
          <a:custGeom>
            <a:avLst/>
            <a:gdLst/>
            <a:ahLst/>
            <a:cxnLst/>
            <a:rect r="r" b="b" t="t" l="l"/>
            <a:pathLst>
              <a:path h="1602380" w="2332767">
                <a:moveTo>
                  <a:pt x="0" y="0"/>
                </a:moveTo>
                <a:lnTo>
                  <a:pt x="2332767" y="0"/>
                </a:lnTo>
                <a:lnTo>
                  <a:pt x="2332767" y="1602380"/>
                </a:lnTo>
                <a:lnTo>
                  <a:pt x="0" y="160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20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1377" y="3758452"/>
            <a:ext cx="4888250" cy="6528548"/>
          </a:xfrm>
          <a:custGeom>
            <a:avLst/>
            <a:gdLst/>
            <a:ahLst/>
            <a:cxnLst/>
            <a:rect r="r" b="b" t="t" l="l"/>
            <a:pathLst>
              <a:path h="6528548" w="4888250">
                <a:moveTo>
                  <a:pt x="0" y="0"/>
                </a:moveTo>
                <a:lnTo>
                  <a:pt x="4888251" y="0"/>
                </a:lnTo>
                <a:lnTo>
                  <a:pt x="4888251" y="6528548"/>
                </a:lnTo>
                <a:lnTo>
                  <a:pt x="0" y="652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46026">
            <a:off x="8927771" y="2525417"/>
            <a:ext cx="7053668" cy="5590032"/>
          </a:xfrm>
          <a:custGeom>
            <a:avLst/>
            <a:gdLst/>
            <a:ahLst/>
            <a:cxnLst/>
            <a:rect r="r" b="b" t="t" l="l"/>
            <a:pathLst>
              <a:path h="5590032" w="7053668">
                <a:moveTo>
                  <a:pt x="0" y="0"/>
                </a:moveTo>
                <a:lnTo>
                  <a:pt x="7053668" y="0"/>
                </a:lnTo>
                <a:lnTo>
                  <a:pt x="7053668" y="5590032"/>
                </a:lnTo>
                <a:lnTo>
                  <a:pt x="0" y="5590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11377" y="582057"/>
            <a:ext cx="1072789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SOFTWARE TESTING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1231" y="3777502"/>
            <a:ext cx="5682898" cy="174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9"/>
              </a:lnSpc>
            </a:pPr>
            <a:r>
              <a:rPr lang="en-US" sz="4999">
                <a:solidFill>
                  <a:srgbClr val="084C6E"/>
                </a:solidFill>
                <a:latin typeface="Arimo"/>
              </a:rPr>
              <a:t>What is sofware testing 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07353" y="425768"/>
            <a:ext cx="1849686" cy="1270551"/>
          </a:xfrm>
          <a:custGeom>
            <a:avLst/>
            <a:gdLst/>
            <a:ahLst/>
            <a:cxnLst/>
            <a:rect r="r" b="b" t="t" l="l"/>
            <a:pathLst>
              <a:path h="1270551" w="1849686">
                <a:moveTo>
                  <a:pt x="0" y="0"/>
                </a:moveTo>
                <a:lnTo>
                  <a:pt x="1849686" y="0"/>
                </a:lnTo>
                <a:lnTo>
                  <a:pt x="1849686" y="1270551"/>
                </a:lnTo>
                <a:lnTo>
                  <a:pt x="0" y="1270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33333">
              <a:srgbClr val="FFFFFF">
                <a:alpha val="100000"/>
              </a:srgbClr>
            </a:gs>
            <a:gs pos="66667">
              <a:srgbClr val="FFFFFF">
                <a:alpha val="100000"/>
              </a:srgbClr>
            </a:gs>
            <a:gs pos="100000">
              <a:srgbClr val="CFF1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6891" y="1539340"/>
            <a:ext cx="9672409" cy="8410210"/>
            <a:chOff x="0" y="0"/>
            <a:chExt cx="2547466" cy="2215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466" cy="2215035"/>
            </a:xfrm>
            <a:custGeom>
              <a:avLst/>
              <a:gdLst/>
              <a:ahLst/>
              <a:cxnLst/>
              <a:rect r="r" b="b" t="t" l="l"/>
              <a:pathLst>
                <a:path h="2215035" w="2547466">
                  <a:moveTo>
                    <a:pt x="0" y="0"/>
                  </a:moveTo>
                  <a:lnTo>
                    <a:pt x="2547466" y="0"/>
                  </a:lnTo>
                  <a:lnTo>
                    <a:pt x="2547466" y="2215035"/>
                  </a:lnTo>
                  <a:lnTo>
                    <a:pt x="0" y="2215035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20428" y="1756072"/>
            <a:ext cx="1240428" cy="294111"/>
            <a:chOff x="0" y="0"/>
            <a:chExt cx="1653904" cy="3921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92941" y="2877878"/>
            <a:ext cx="5015027" cy="4167199"/>
            <a:chOff x="0" y="0"/>
            <a:chExt cx="1320830" cy="10975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0830" cy="1097534"/>
            </a:xfrm>
            <a:custGeom>
              <a:avLst/>
              <a:gdLst/>
              <a:ahLst/>
              <a:cxnLst/>
              <a:rect r="r" b="b" t="t" l="l"/>
              <a:pathLst>
                <a:path h="1097534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1034240"/>
                  </a:lnTo>
                  <a:cubicBezTo>
                    <a:pt x="1320830" y="1069196"/>
                    <a:pt x="1292493" y="1097534"/>
                    <a:pt x="1257537" y="1097534"/>
                  </a:cubicBezTo>
                  <a:lnTo>
                    <a:pt x="63294" y="1097534"/>
                  </a:lnTo>
                  <a:cubicBezTo>
                    <a:pt x="28337" y="1097534"/>
                    <a:pt x="0" y="1069196"/>
                    <a:pt x="0" y="1034240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3372427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8"/>
                </a:lnTo>
                <a:lnTo>
                  <a:pt x="0" y="7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43933" y="7045077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44000" y="2059708"/>
            <a:ext cx="7160654" cy="7332510"/>
          </a:xfrm>
          <a:custGeom>
            <a:avLst/>
            <a:gdLst/>
            <a:ahLst/>
            <a:cxnLst/>
            <a:rect r="r" b="b" t="t" l="l"/>
            <a:pathLst>
              <a:path h="7332510" w="7160654">
                <a:moveTo>
                  <a:pt x="0" y="0"/>
                </a:moveTo>
                <a:lnTo>
                  <a:pt x="7160654" y="0"/>
                </a:lnTo>
                <a:lnTo>
                  <a:pt x="7160654" y="7332510"/>
                </a:lnTo>
                <a:lnTo>
                  <a:pt x="0" y="7332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96030" y="4795771"/>
            <a:ext cx="3846949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84C6E"/>
                </a:solidFill>
                <a:latin typeface="Arimo Bold"/>
              </a:rPr>
              <a:t>7 PRINCIPLES OF TESTING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11377" y="582057"/>
            <a:ext cx="1072789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SOFTWARE TESTING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4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492941" y="90894"/>
            <a:ext cx="2424190" cy="1665178"/>
          </a:xfrm>
          <a:custGeom>
            <a:avLst/>
            <a:gdLst/>
            <a:ahLst/>
            <a:cxnLst/>
            <a:rect r="r" b="b" t="t" l="l"/>
            <a:pathLst>
              <a:path h="1665178" w="2424190">
                <a:moveTo>
                  <a:pt x="0" y="0"/>
                </a:moveTo>
                <a:lnTo>
                  <a:pt x="2424190" y="0"/>
                </a:lnTo>
                <a:lnTo>
                  <a:pt x="2424190" y="1665178"/>
                </a:lnTo>
                <a:lnTo>
                  <a:pt x="0" y="1665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570" y="1763157"/>
            <a:ext cx="15926344" cy="8188997"/>
            <a:chOff x="0" y="0"/>
            <a:chExt cx="21235125" cy="1091866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235125" cy="10918663"/>
              <a:chOff x="0" y="0"/>
              <a:chExt cx="3617731" cy="186016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617731" cy="1860163"/>
              </a:xfrm>
              <a:custGeom>
                <a:avLst/>
                <a:gdLst/>
                <a:ahLst/>
                <a:cxnLst/>
                <a:rect r="r" b="b" t="t" l="l"/>
                <a:pathLst>
                  <a:path h="1860163" w="3617731">
                    <a:moveTo>
                      <a:pt x="6200" y="0"/>
                    </a:moveTo>
                    <a:lnTo>
                      <a:pt x="3611531" y="0"/>
                    </a:lnTo>
                    <a:cubicBezTo>
                      <a:pt x="3614955" y="0"/>
                      <a:pt x="3617731" y="2776"/>
                      <a:pt x="3617731" y="6200"/>
                    </a:cubicBezTo>
                    <a:lnTo>
                      <a:pt x="3617731" y="1853963"/>
                    </a:lnTo>
                    <a:cubicBezTo>
                      <a:pt x="3617731" y="1855607"/>
                      <a:pt x="3617078" y="1857184"/>
                      <a:pt x="3615915" y="1858347"/>
                    </a:cubicBezTo>
                    <a:cubicBezTo>
                      <a:pt x="3614753" y="1859509"/>
                      <a:pt x="3613176" y="1860163"/>
                      <a:pt x="3611531" y="1860163"/>
                    </a:cubicBezTo>
                    <a:lnTo>
                      <a:pt x="6200" y="1860163"/>
                    </a:lnTo>
                    <a:cubicBezTo>
                      <a:pt x="4556" y="1860163"/>
                      <a:pt x="2979" y="1859509"/>
                      <a:pt x="1816" y="1858347"/>
                    </a:cubicBezTo>
                    <a:cubicBezTo>
                      <a:pt x="653" y="1857184"/>
                      <a:pt x="0" y="1855607"/>
                      <a:pt x="0" y="1853963"/>
                    </a:cubicBezTo>
                    <a:lnTo>
                      <a:pt x="0" y="6200"/>
                    </a:lnTo>
                    <a:cubicBezTo>
                      <a:pt x="0" y="4556"/>
                      <a:pt x="653" y="2979"/>
                      <a:pt x="1816" y="1816"/>
                    </a:cubicBezTo>
                    <a:cubicBezTo>
                      <a:pt x="2979" y="653"/>
                      <a:pt x="4556" y="0"/>
                      <a:pt x="6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084C6E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0082629" y="346697"/>
              <a:ext cx="454677" cy="454677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9354134" y="346697"/>
              <a:ext cx="454677" cy="45467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8619681" y="346697"/>
              <a:ext cx="454677" cy="45467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377730" y="1076691"/>
              <a:ext cx="20324301" cy="0"/>
            </a:xfrm>
            <a:prstGeom prst="line">
              <a:avLst/>
            </a:prstGeom>
            <a:ln cap="flat" w="29450">
              <a:solidFill>
                <a:srgbClr val="084C6E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743209" y="3018474"/>
            <a:ext cx="6464229" cy="6464203"/>
            <a:chOff x="0" y="0"/>
            <a:chExt cx="6350025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36316" t="0" r="-3631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7368" y="211102"/>
            <a:ext cx="2259504" cy="1552055"/>
          </a:xfrm>
          <a:custGeom>
            <a:avLst/>
            <a:gdLst/>
            <a:ahLst/>
            <a:cxnLst/>
            <a:rect r="r" b="b" t="t" l="l"/>
            <a:pathLst>
              <a:path h="1552055" w="2259504">
                <a:moveTo>
                  <a:pt x="0" y="0"/>
                </a:moveTo>
                <a:lnTo>
                  <a:pt x="2259504" y="0"/>
                </a:lnTo>
                <a:lnTo>
                  <a:pt x="2259504" y="1552055"/>
                </a:lnTo>
                <a:lnTo>
                  <a:pt x="0" y="1552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12408" y="1824293"/>
            <a:ext cx="8536521" cy="66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81"/>
              </a:lnSpc>
            </a:pPr>
            <a:r>
              <a:rPr lang="en-US" sz="3799">
                <a:solidFill>
                  <a:srgbClr val="084C6E"/>
                </a:solidFill>
                <a:latin typeface="Arimo Bold"/>
              </a:rPr>
              <a:t>Software Development Life Cycle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91716" y="582057"/>
            <a:ext cx="1484554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84C6E"/>
                </a:solidFill>
                <a:latin typeface="Arimo Bold"/>
              </a:rPr>
              <a:t>WHAT IS SOFTWARE DEVELOPMENT LIFE CYCLE ?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98C1F8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6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51780" y="1932786"/>
            <a:ext cx="13100593" cy="7678963"/>
          </a:xfrm>
          <a:custGeom>
            <a:avLst/>
            <a:gdLst/>
            <a:ahLst/>
            <a:cxnLst/>
            <a:rect r="r" b="b" t="t" l="l"/>
            <a:pathLst>
              <a:path h="7678963" w="13100593">
                <a:moveTo>
                  <a:pt x="0" y="0"/>
                </a:moveTo>
                <a:lnTo>
                  <a:pt x="13100593" y="0"/>
                </a:lnTo>
                <a:lnTo>
                  <a:pt x="13100593" y="7678963"/>
                </a:lnTo>
                <a:lnTo>
                  <a:pt x="0" y="7678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80054" y="555391"/>
            <a:ext cx="1072789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AGILE MODEL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73321" y="583966"/>
            <a:ext cx="1963630" cy="1348819"/>
          </a:xfrm>
          <a:custGeom>
            <a:avLst/>
            <a:gdLst/>
            <a:ahLst/>
            <a:cxnLst/>
            <a:rect r="r" b="b" t="t" l="l"/>
            <a:pathLst>
              <a:path h="1348819" w="1963630">
                <a:moveTo>
                  <a:pt x="0" y="0"/>
                </a:moveTo>
                <a:lnTo>
                  <a:pt x="1963630" y="0"/>
                </a:lnTo>
                <a:lnTo>
                  <a:pt x="1963630" y="1348820"/>
                </a:lnTo>
                <a:lnTo>
                  <a:pt x="0" y="134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84BFDD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75997" y="2684620"/>
            <a:ext cx="9319475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999">
                <a:solidFill>
                  <a:srgbClr val="084C6E"/>
                </a:solidFill>
                <a:latin typeface="Arimo"/>
              </a:rPr>
              <a:t>Unit test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03455" y="4287883"/>
            <a:ext cx="9319475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999">
                <a:solidFill>
                  <a:srgbClr val="084C6E"/>
                </a:solidFill>
                <a:latin typeface="Arimo"/>
              </a:rPr>
              <a:t>Integration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2559" y="5893798"/>
            <a:ext cx="9319475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999">
                <a:solidFill>
                  <a:srgbClr val="084C6E"/>
                </a:solidFill>
                <a:latin typeface="Arimo"/>
              </a:rPr>
              <a:t>System 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90937" y="7657686"/>
            <a:ext cx="9319475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3999">
                <a:solidFill>
                  <a:srgbClr val="084C6E"/>
                </a:solidFill>
                <a:latin typeface="Arimo"/>
              </a:rPr>
              <a:t> Acceptance Test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95869" y="2411423"/>
            <a:ext cx="1192051" cy="1266485"/>
            <a:chOff x="0" y="0"/>
            <a:chExt cx="1589401" cy="16886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9401" cy="1688646"/>
            </a:xfrm>
            <a:custGeom>
              <a:avLst/>
              <a:gdLst/>
              <a:ahLst/>
              <a:cxnLst/>
              <a:rect r="r" b="b" t="t" l="l"/>
              <a:pathLst>
                <a:path h="1688646" w="1589401">
                  <a:moveTo>
                    <a:pt x="0" y="0"/>
                  </a:moveTo>
                  <a:lnTo>
                    <a:pt x="1589401" y="0"/>
                  </a:lnTo>
                  <a:lnTo>
                    <a:pt x="1589401" y="1688646"/>
                  </a:lnTo>
                  <a:lnTo>
                    <a:pt x="0" y="1688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71262" y="421413"/>
              <a:ext cx="650078" cy="864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9"/>
                </a:lnSpc>
              </a:pPr>
              <a:r>
                <a:rPr lang="en-US" sz="3999">
                  <a:solidFill>
                    <a:srgbClr val="084C6E"/>
                  </a:solidFill>
                  <a:latin typeface="Arimo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87921" y="4014686"/>
            <a:ext cx="1192051" cy="1266485"/>
            <a:chOff x="0" y="0"/>
            <a:chExt cx="1589401" cy="16886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9401" cy="1688646"/>
            </a:xfrm>
            <a:custGeom>
              <a:avLst/>
              <a:gdLst/>
              <a:ahLst/>
              <a:cxnLst/>
              <a:rect r="r" b="b" t="t" l="l"/>
              <a:pathLst>
                <a:path h="1688646" w="1589401">
                  <a:moveTo>
                    <a:pt x="0" y="0"/>
                  </a:moveTo>
                  <a:lnTo>
                    <a:pt x="1589401" y="0"/>
                  </a:lnTo>
                  <a:lnTo>
                    <a:pt x="1589401" y="1688646"/>
                  </a:lnTo>
                  <a:lnTo>
                    <a:pt x="0" y="1688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583962" y="408713"/>
              <a:ext cx="650078" cy="864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9"/>
                </a:lnSpc>
              </a:pPr>
              <a:r>
                <a:rPr lang="en-US" sz="3999">
                  <a:solidFill>
                    <a:srgbClr val="084C6E"/>
                  </a:solidFill>
                  <a:latin typeface="Arimo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679972" y="5717202"/>
            <a:ext cx="1192051" cy="1266485"/>
            <a:chOff x="0" y="0"/>
            <a:chExt cx="1589401" cy="16886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9401" cy="1688646"/>
            </a:xfrm>
            <a:custGeom>
              <a:avLst/>
              <a:gdLst/>
              <a:ahLst/>
              <a:cxnLst/>
              <a:rect r="r" b="b" t="t" l="l"/>
              <a:pathLst>
                <a:path h="1688646" w="1589401">
                  <a:moveTo>
                    <a:pt x="0" y="0"/>
                  </a:moveTo>
                  <a:lnTo>
                    <a:pt x="1589401" y="0"/>
                  </a:lnTo>
                  <a:lnTo>
                    <a:pt x="1589401" y="1688646"/>
                  </a:lnTo>
                  <a:lnTo>
                    <a:pt x="0" y="1688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71262" y="459513"/>
              <a:ext cx="650078" cy="864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9"/>
                </a:lnSpc>
              </a:pPr>
              <a:r>
                <a:rPr lang="en-US" sz="3999">
                  <a:solidFill>
                    <a:srgbClr val="084C6E"/>
                  </a:solidFill>
                  <a:latin typeface="Arimo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72023" y="7384489"/>
            <a:ext cx="1192051" cy="1266485"/>
            <a:chOff x="0" y="0"/>
            <a:chExt cx="1589401" cy="16886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9401" cy="1688646"/>
            </a:xfrm>
            <a:custGeom>
              <a:avLst/>
              <a:gdLst/>
              <a:ahLst/>
              <a:cxnLst/>
              <a:rect r="r" b="b" t="t" l="l"/>
              <a:pathLst>
                <a:path h="1688646" w="1589401">
                  <a:moveTo>
                    <a:pt x="0" y="0"/>
                  </a:moveTo>
                  <a:lnTo>
                    <a:pt x="1589401" y="0"/>
                  </a:lnTo>
                  <a:lnTo>
                    <a:pt x="1589401" y="1688646"/>
                  </a:lnTo>
                  <a:lnTo>
                    <a:pt x="0" y="1688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45862" y="421413"/>
              <a:ext cx="650078" cy="864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79"/>
                </a:lnSpc>
              </a:pPr>
              <a:r>
                <a:rPr lang="en-US" sz="3999">
                  <a:solidFill>
                    <a:srgbClr val="084C6E"/>
                  </a:solidFill>
                  <a:latin typeface="Arimo"/>
                </a:rPr>
                <a:t>4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780054" y="682859"/>
            <a:ext cx="1072789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SOFTWARE TESTING LEVELS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7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07353" y="277528"/>
            <a:ext cx="1875580" cy="1288337"/>
          </a:xfrm>
          <a:custGeom>
            <a:avLst/>
            <a:gdLst/>
            <a:ahLst/>
            <a:cxnLst/>
            <a:rect r="r" b="b" t="t" l="l"/>
            <a:pathLst>
              <a:path h="1288337" w="1875580">
                <a:moveTo>
                  <a:pt x="0" y="0"/>
                </a:moveTo>
                <a:lnTo>
                  <a:pt x="1875580" y="0"/>
                </a:lnTo>
                <a:lnTo>
                  <a:pt x="1875580" y="1288338"/>
                </a:lnTo>
                <a:lnTo>
                  <a:pt x="0" y="1288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6399" y="1345966"/>
            <a:ext cx="17341834" cy="8616932"/>
            <a:chOff x="0" y="0"/>
            <a:chExt cx="4567397" cy="22694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67396" cy="2269480"/>
            </a:xfrm>
            <a:custGeom>
              <a:avLst/>
              <a:gdLst/>
              <a:ahLst/>
              <a:cxnLst/>
              <a:rect r="r" b="b" t="t" l="l"/>
              <a:pathLst>
                <a:path h="2269480" w="4567396">
                  <a:moveTo>
                    <a:pt x="14732" y="0"/>
                  </a:moveTo>
                  <a:lnTo>
                    <a:pt x="4552664" y="0"/>
                  </a:lnTo>
                  <a:cubicBezTo>
                    <a:pt x="4560801" y="0"/>
                    <a:pt x="4567396" y="6596"/>
                    <a:pt x="4567396" y="14732"/>
                  </a:cubicBezTo>
                  <a:lnTo>
                    <a:pt x="4567396" y="2254748"/>
                  </a:lnTo>
                  <a:cubicBezTo>
                    <a:pt x="4567396" y="2262884"/>
                    <a:pt x="4560801" y="2269480"/>
                    <a:pt x="4552664" y="2269480"/>
                  </a:cubicBezTo>
                  <a:lnTo>
                    <a:pt x="14732" y="2269480"/>
                  </a:lnTo>
                  <a:cubicBezTo>
                    <a:pt x="6596" y="2269480"/>
                    <a:pt x="0" y="2262884"/>
                    <a:pt x="0" y="2254748"/>
                  </a:cubicBezTo>
                  <a:lnTo>
                    <a:pt x="0" y="14732"/>
                  </a:lnTo>
                  <a:cubicBezTo>
                    <a:pt x="0" y="6596"/>
                    <a:pt x="6596" y="0"/>
                    <a:pt x="147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57506" y="793560"/>
            <a:ext cx="1240428" cy="294111"/>
            <a:chOff x="0" y="0"/>
            <a:chExt cx="1653904" cy="3921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4751102" y="304037"/>
            <a:ext cx="8550916" cy="1407585"/>
            <a:chOff x="0" y="0"/>
            <a:chExt cx="2252093" cy="3707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52093" cy="370722"/>
            </a:xfrm>
            <a:custGeom>
              <a:avLst/>
              <a:gdLst/>
              <a:ahLst/>
              <a:cxnLst/>
              <a:rect r="r" b="b" t="t" l="l"/>
              <a:pathLst>
                <a:path h="370722" w="2252093">
                  <a:moveTo>
                    <a:pt x="23540" y="0"/>
                  </a:moveTo>
                  <a:lnTo>
                    <a:pt x="2228553" y="0"/>
                  </a:lnTo>
                  <a:cubicBezTo>
                    <a:pt x="2234796" y="0"/>
                    <a:pt x="2240784" y="2480"/>
                    <a:pt x="2245198" y="6895"/>
                  </a:cubicBezTo>
                  <a:cubicBezTo>
                    <a:pt x="2249613" y="11309"/>
                    <a:pt x="2252093" y="17297"/>
                    <a:pt x="2252093" y="23540"/>
                  </a:cubicBezTo>
                  <a:lnTo>
                    <a:pt x="2252093" y="347182"/>
                  </a:lnTo>
                  <a:cubicBezTo>
                    <a:pt x="2252093" y="360183"/>
                    <a:pt x="2241554" y="370722"/>
                    <a:pt x="2228553" y="370722"/>
                  </a:cubicBezTo>
                  <a:lnTo>
                    <a:pt x="23540" y="370722"/>
                  </a:lnTo>
                  <a:cubicBezTo>
                    <a:pt x="10539" y="370722"/>
                    <a:pt x="0" y="360183"/>
                    <a:pt x="0" y="347182"/>
                  </a:cubicBezTo>
                  <a:lnTo>
                    <a:pt x="0" y="23540"/>
                  </a:lnTo>
                  <a:cubicBezTo>
                    <a:pt x="0" y="10539"/>
                    <a:pt x="10539" y="0"/>
                    <a:pt x="235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>
              <a:solidFill>
                <a:srgbClr val="084C6E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537749" y="1919229"/>
            <a:ext cx="13299133" cy="7470408"/>
          </a:xfrm>
          <a:custGeom>
            <a:avLst/>
            <a:gdLst/>
            <a:ahLst/>
            <a:cxnLst/>
            <a:rect r="r" b="b" t="t" l="l"/>
            <a:pathLst>
              <a:path h="7470408" w="13299133">
                <a:moveTo>
                  <a:pt x="0" y="0"/>
                </a:moveTo>
                <a:lnTo>
                  <a:pt x="13299133" y="0"/>
                </a:lnTo>
                <a:lnTo>
                  <a:pt x="13299133" y="7470407"/>
                </a:lnTo>
                <a:lnTo>
                  <a:pt x="0" y="747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14819" y="635234"/>
            <a:ext cx="705836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84C6E"/>
                </a:solidFill>
                <a:latin typeface="Codec Pro Bold"/>
              </a:rPr>
              <a:t>WHAT IS TESTCASE ?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8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45966" y="56324"/>
            <a:ext cx="2049181" cy="1407585"/>
          </a:xfrm>
          <a:custGeom>
            <a:avLst/>
            <a:gdLst/>
            <a:ahLst/>
            <a:cxnLst/>
            <a:rect r="r" b="b" t="t" l="l"/>
            <a:pathLst>
              <a:path h="1407585" w="2049181">
                <a:moveTo>
                  <a:pt x="0" y="0"/>
                </a:moveTo>
                <a:lnTo>
                  <a:pt x="2049182" y="0"/>
                </a:lnTo>
                <a:lnTo>
                  <a:pt x="2049182" y="1407585"/>
                </a:lnTo>
                <a:lnTo>
                  <a:pt x="0" y="1407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BC9F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471" y="1473434"/>
            <a:ext cx="2287801" cy="1571492"/>
          </a:xfrm>
          <a:custGeom>
            <a:avLst/>
            <a:gdLst/>
            <a:ahLst/>
            <a:cxnLst/>
            <a:rect r="r" b="b" t="t" l="l"/>
            <a:pathLst>
              <a:path h="1571492" w="2287801">
                <a:moveTo>
                  <a:pt x="0" y="0"/>
                </a:moveTo>
                <a:lnTo>
                  <a:pt x="2287800" y="0"/>
                </a:lnTo>
                <a:lnTo>
                  <a:pt x="2287800" y="1571492"/>
                </a:lnTo>
                <a:lnTo>
                  <a:pt x="0" y="1571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8010" y="9152019"/>
            <a:ext cx="919460" cy="9194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4BFDD">
                    <a:alpha val="100000"/>
                  </a:srgbClr>
                </a:gs>
                <a:gs pos="33333">
                  <a:srgbClr val="FFFFFF">
                    <a:alpha val="100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CFF1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231F20"/>
                  </a:solidFill>
                  <a:latin typeface="Open Sauce"/>
                </a:rPr>
                <a:t>9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711434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2" y="0"/>
                </a:moveTo>
                <a:lnTo>
                  <a:pt x="0" y="0"/>
                </a:lnTo>
                <a:lnTo>
                  <a:pt x="0" y="634533"/>
                </a:lnTo>
                <a:lnTo>
                  <a:pt x="634532" y="634533"/>
                </a:lnTo>
                <a:lnTo>
                  <a:pt x="634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23700" y="47629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63483" y="5956679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7638" y="682859"/>
            <a:ext cx="1432134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84C6E"/>
                </a:solidFill>
                <a:latin typeface="Arimo Bold"/>
              </a:rPr>
              <a:t>TYPES OF TEST DESIGN TECHNIQUES</a:t>
            </a:r>
          </a:p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937955" y="3195066"/>
            <a:ext cx="14321345" cy="359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35"/>
              </a:lnSpc>
            </a:pPr>
            <a:r>
              <a:rPr lang="en-US" sz="3599">
                <a:solidFill>
                  <a:srgbClr val="084C6E"/>
                </a:solidFill>
                <a:latin typeface="Arimo"/>
              </a:rPr>
              <a:t>Test Design Techniques are divided in to two categories:</a:t>
            </a:r>
          </a:p>
          <a:p>
            <a:pPr marL="2331715" indent="-582929" lvl="3">
              <a:lnSpc>
                <a:spcPts val="7235"/>
              </a:lnSpc>
              <a:buFont typeface="Arial"/>
              <a:buChar char="￭"/>
            </a:pPr>
            <a:r>
              <a:rPr lang="en-US" sz="3599">
                <a:solidFill>
                  <a:srgbClr val="084C6E"/>
                </a:solidFill>
                <a:latin typeface="Arimo"/>
              </a:rPr>
              <a:t> Static testing technique.</a:t>
            </a:r>
          </a:p>
          <a:p>
            <a:pPr marL="2331715" indent="-582929" lvl="3">
              <a:lnSpc>
                <a:spcPts val="7235"/>
              </a:lnSpc>
              <a:buFont typeface="Arial"/>
              <a:buChar char="￭"/>
            </a:pPr>
            <a:r>
              <a:rPr lang="en-US" sz="3599">
                <a:solidFill>
                  <a:srgbClr val="084C6E"/>
                </a:solidFill>
                <a:latin typeface="Arimo"/>
              </a:rPr>
              <a:t> Dynamic testing technique.</a:t>
            </a:r>
          </a:p>
          <a:p>
            <a:pPr>
              <a:lnSpc>
                <a:spcPts val="723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DAFrro1fRj8</dc:identifier>
  <dcterms:modified xsi:type="dcterms:W3CDTF">2011-08-01T06:04:30Z</dcterms:modified>
  <cp:revision>1</cp:revision>
  <dc:title>Slide_Báo cáo công ty </dc:title>
</cp:coreProperties>
</file>